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316" r:id="rId2"/>
  </p:sldIdLst>
  <p:sldSz cx="9217025" cy="6858000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SｺﾞｼｯｸE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99"/>
    <a:srgbClr val="0000FF"/>
    <a:srgbClr val="CCFFFF"/>
    <a:srgbClr val="FFFF00"/>
    <a:srgbClr val="FFCC00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1" autoAdjust="0"/>
    <p:restoredTop sz="94660" autoAdjust="0"/>
  </p:normalViewPr>
  <p:slideViewPr>
    <p:cSldViewPr>
      <p:cViewPr varScale="1">
        <p:scale>
          <a:sx n="132" d="100"/>
          <a:sy n="132" d="100"/>
        </p:scale>
        <p:origin x="1374" y="132"/>
      </p:cViewPr>
      <p:guideLst>
        <p:guide orient="horz" pos="2160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3" rIns="95323" bIns="47663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650" y="0"/>
            <a:ext cx="3076976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3" rIns="95323" bIns="47663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9963" y="766763"/>
            <a:ext cx="51593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429" y="4861235"/>
            <a:ext cx="5680444" cy="460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3" rIns="95323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824"/>
            <a:ext cx="3076977" cy="51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3" rIns="95323" bIns="47663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650" y="9720824"/>
            <a:ext cx="3076976" cy="51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3" rIns="95323" bIns="47663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79C56DA3-5B6E-4DBD-B8CD-A49CEB36F3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5659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0563" y="2130425"/>
            <a:ext cx="78359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82713" y="3886200"/>
            <a:ext cx="64516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83375" y="274638"/>
            <a:ext cx="2073275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60375" y="274638"/>
            <a:ext cx="60706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8663" y="4406900"/>
            <a:ext cx="78343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8663" y="2906713"/>
            <a:ext cx="783431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0375" y="1600200"/>
            <a:ext cx="40719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84713" y="1600200"/>
            <a:ext cx="40719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0375" y="1535113"/>
            <a:ext cx="40735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0375" y="2174875"/>
            <a:ext cx="40735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81538" y="1535113"/>
            <a:ext cx="40751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81538" y="2174875"/>
            <a:ext cx="40751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0375" y="273050"/>
            <a:ext cx="30321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603625" y="273050"/>
            <a:ext cx="51530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0375" y="1435100"/>
            <a:ext cx="30321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6575" y="4800600"/>
            <a:ext cx="55308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06575" y="612775"/>
            <a:ext cx="55308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06575" y="5367338"/>
            <a:ext cx="55308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75" y="274638"/>
            <a:ext cx="8296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6" rIns="91433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0375" y="1600200"/>
            <a:ext cx="82962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0375" y="6245225"/>
            <a:ext cx="21510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8238" y="6237288"/>
            <a:ext cx="2917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3504" y="468254"/>
            <a:ext cx="9190016" cy="36845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horz" wrap="square" lIns="85080" tIns="42540" rIns="85080" bIns="4254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861" kern="0" dirty="0" smtClean="0"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「発注</a:t>
            </a:r>
            <a:r>
              <a:rPr lang="ja-JP" altLang="en-US" sz="1861" kern="0" dirty="0"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関係事務の運用に関する</a:t>
            </a:r>
            <a:r>
              <a:rPr lang="ja-JP" altLang="en-US" sz="1861" kern="0" dirty="0" smtClean="0"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指針」　策定スケジュール（案）</a:t>
            </a:r>
            <a:endParaRPr lang="ja-JP" altLang="en-US" sz="1861" kern="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97862" y="88030"/>
            <a:ext cx="97514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別添２</a:t>
            </a:r>
            <a:endParaRPr kumimoji="1" lang="ja-JP" altLang="en-US" sz="1400" dirty="0"/>
          </a:p>
        </p:txBody>
      </p:sp>
      <p:sp>
        <p:nvSpPr>
          <p:cNvPr id="17" name="テキスト ボックス 3"/>
          <p:cNvSpPr txBox="1">
            <a:spLocks noChangeArrowheads="1"/>
          </p:cNvSpPr>
          <p:nvPr/>
        </p:nvSpPr>
        <p:spPr bwMode="auto">
          <a:xfrm>
            <a:off x="87085" y="979762"/>
            <a:ext cx="8913915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平成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 「公共工事の品質確保に関する法律の一部を改正する法律」公布・施行</a:t>
            </a:r>
          </a:p>
        </p:txBody>
      </p:sp>
      <p:sp>
        <p:nvSpPr>
          <p:cNvPr id="18" name="テキスト ボックス 11"/>
          <p:cNvSpPr txBox="1">
            <a:spLocks noChangeArrowheads="1"/>
          </p:cNvSpPr>
          <p:nvPr/>
        </p:nvSpPr>
        <p:spPr bwMode="auto">
          <a:xfrm>
            <a:off x="1640631" y="3230234"/>
            <a:ext cx="53124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+mj-ea"/>
                <a:ea typeface="+mj-ea"/>
              </a:rPr>
              <a:t>・地方公共団体及び建設業</a:t>
            </a:r>
            <a:r>
              <a:rPr lang="ja-JP" altLang="en-US" sz="1600" dirty="0" smtClean="0">
                <a:latin typeface="+mj-ea"/>
                <a:ea typeface="+mj-ea"/>
              </a:rPr>
              <a:t>団体等から</a:t>
            </a:r>
            <a:r>
              <a:rPr lang="ja-JP" altLang="en-US" sz="1600" dirty="0">
                <a:latin typeface="+mj-ea"/>
                <a:ea typeface="+mj-ea"/>
              </a:rPr>
              <a:t>の</a:t>
            </a:r>
            <a:r>
              <a:rPr lang="ja-JP" altLang="en-US" sz="1600" dirty="0" smtClean="0">
                <a:latin typeface="+mj-ea"/>
                <a:ea typeface="+mj-ea"/>
              </a:rPr>
              <a:t>意見等の提出</a:t>
            </a:r>
            <a:endParaRPr lang="en-US" altLang="ja-JP" sz="1600" dirty="0">
              <a:latin typeface="+mj-ea"/>
              <a:ea typeface="+mj-ea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86483" y="6341258"/>
            <a:ext cx="884251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平成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月（予定）「発注関係事務の運用に関する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指針」　策定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</a:p>
        </p:txBody>
      </p:sp>
      <p:cxnSp>
        <p:nvCxnSpPr>
          <p:cNvPr id="20" name="直線矢印コネクタ 7"/>
          <p:cNvCxnSpPr>
            <a:cxnSpLocks noChangeShapeType="1"/>
          </p:cNvCxnSpPr>
          <p:nvPr/>
        </p:nvCxnSpPr>
        <p:spPr bwMode="auto">
          <a:xfrm>
            <a:off x="872570" y="4986962"/>
            <a:ext cx="0" cy="1332000"/>
          </a:xfrm>
          <a:prstGeom prst="straightConnector1">
            <a:avLst/>
          </a:prstGeom>
          <a:noFill/>
          <a:ln w="76200" algn="ctr">
            <a:solidFill>
              <a:srgbClr val="0070C0"/>
            </a:solidFill>
            <a:round/>
            <a:headEnd/>
            <a:tailEnd type="arrow" w="med" len="med"/>
          </a:ln>
        </p:spPr>
      </p:cxnSp>
      <p:sp>
        <p:nvSpPr>
          <p:cNvPr id="21" name="テキスト ボックス 9"/>
          <p:cNvSpPr txBox="1">
            <a:spLocks noChangeArrowheads="1"/>
          </p:cNvSpPr>
          <p:nvPr/>
        </p:nvSpPr>
        <p:spPr bwMode="auto">
          <a:xfrm>
            <a:off x="86482" y="2757335"/>
            <a:ext cx="8914517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平成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月上旬  「発注関係事務の運用に関する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指針」 （骨子イメージ案）の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提示　　</a:t>
            </a: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86482" y="4552167"/>
            <a:ext cx="8914518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平成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上旬「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発注関係事務の運用に関する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指針」 （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骨子案）</a:t>
            </a:r>
            <a:r>
              <a:rPr lang="ja-JP" altLang="en-US" sz="18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の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提示</a:t>
            </a:r>
            <a:r>
              <a:rPr lang="ja-JP" altLang="en-US" sz="1800" u="sng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</a:t>
            </a:r>
          </a:p>
        </p:txBody>
      </p:sp>
      <p:sp>
        <p:nvSpPr>
          <p:cNvPr id="25" name="テキスト ボックス 11"/>
          <p:cNvSpPr txBox="1">
            <a:spLocks noChangeArrowheads="1"/>
          </p:cNvSpPr>
          <p:nvPr/>
        </p:nvSpPr>
        <p:spPr bwMode="auto">
          <a:xfrm>
            <a:off x="1568624" y="1611667"/>
            <a:ext cx="6922233" cy="40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+mj-ea"/>
                <a:ea typeface="+mj-ea"/>
              </a:rPr>
              <a:t>・「発注関係事務の運用に関する指針（骨子</a:t>
            </a:r>
            <a:r>
              <a:rPr lang="ja-JP" altLang="en-US" sz="1600" dirty="0" smtClean="0">
                <a:latin typeface="+mj-ea"/>
                <a:ea typeface="+mj-ea"/>
              </a:rPr>
              <a:t>イメージ案</a:t>
            </a:r>
            <a:r>
              <a:rPr lang="ja-JP" altLang="en-US" sz="1600" dirty="0">
                <a:latin typeface="+mj-ea"/>
                <a:ea typeface="+mj-ea"/>
              </a:rPr>
              <a:t>）」の作成</a:t>
            </a:r>
            <a:endParaRPr lang="en-US" altLang="ja-JP" sz="1600" dirty="0">
              <a:latin typeface="+mj-ea"/>
              <a:ea typeface="+mj-ea"/>
            </a:endParaRPr>
          </a:p>
        </p:txBody>
      </p:sp>
      <p:sp>
        <p:nvSpPr>
          <p:cNvPr id="26" name="テキスト ボックス 11"/>
          <p:cNvSpPr txBox="1">
            <a:spLocks noChangeArrowheads="1"/>
          </p:cNvSpPr>
          <p:nvPr/>
        </p:nvSpPr>
        <p:spPr bwMode="auto">
          <a:xfrm>
            <a:off x="1568624" y="5031903"/>
            <a:ext cx="5460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+mj-ea"/>
                <a:ea typeface="+mj-ea"/>
              </a:rPr>
              <a:t>・地方公共団体及び建設業</a:t>
            </a:r>
            <a:r>
              <a:rPr lang="ja-JP" altLang="en-US" sz="1600" dirty="0" smtClean="0">
                <a:latin typeface="+mj-ea"/>
                <a:ea typeface="+mj-ea"/>
              </a:rPr>
              <a:t>団体等から</a:t>
            </a:r>
            <a:r>
              <a:rPr lang="ja-JP" altLang="en-US" sz="1600" dirty="0">
                <a:latin typeface="+mj-ea"/>
                <a:ea typeface="+mj-ea"/>
              </a:rPr>
              <a:t>の</a:t>
            </a:r>
            <a:r>
              <a:rPr lang="ja-JP" altLang="en-US" sz="1600" dirty="0" smtClean="0">
                <a:latin typeface="+mj-ea"/>
                <a:ea typeface="+mj-ea"/>
              </a:rPr>
              <a:t>意見等の提出</a:t>
            </a:r>
            <a:endParaRPr lang="en-US" altLang="ja-JP" sz="1600" dirty="0">
              <a:latin typeface="+mj-ea"/>
              <a:ea typeface="+mj-ea"/>
            </a:endParaRPr>
          </a:p>
        </p:txBody>
      </p:sp>
      <p:sp>
        <p:nvSpPr>
          <p:cNvPr id="27" name="テキスト ボックス 11"/>
          <p:cNvSpPr txBox="1">
            <a:spLocks noChangeArrowheads="1"/>
          </p:cNvSpPr>
          <p:nvPr/>
        </p:nvSpPr>
        <p:spPr bwMode="auto">
          <a:xfrm>
            <a:off x="3311329" y="3520368"/>
            <a:ext cx="2817187" cy="40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+mj-ea"/>
                <a:ea typeface="+mj-ea"/>
              </a:rPr>
              <a:t>（平成</a:t>
            </a:r>
            <a:r>
              <a:rPr lang="en-US" altLang="ja-JP" sz="1600" dirty="0">
                <a:solidFill>
                  <a:srgbClr val="FF0000"/>
                </a:solidFill>
                <a:latin typeface="+mj-ea"/>
                <a:ea typeface="+mj-ea"/>
              </a:rPr>
              <a:t>26</a:t>
            </a:r>
            <a:r>
              <a:rPr lang="ja-JP" altLang="en-US" sz="1600" dirty="0">
                <a:solidFill>
                  <a:srgbClr val="FF0000"/>
                </a:solidFill>
                <a:latin typeface="+mj-ea"/>
                <a:ea typeface="+mj-ea"/>
              </a:rPr>
              <a:t>年</a:t>
            </a:r>
            <a:r>
              <a:rPr lang="en-US" altLang="ja-JP" sz="1600" dirty="0">
                <a:solidFill>
                  <a:srgbClr val="FF0000"/>
                </a:solidFill>
                <a:latin typeface="+mj-ea"/>
                <a:ea typeface="+mj-ea"/>
              </a:rPr>
              <a:t>8</a:t>
            </a:r>
            <a:r>
              <a:rPr lang="ja-JP" altLang="en-US" sz="1600" dirty="0" smtClean="0">
                <a:solidFill>
                  <a:srgbClr val="FF0000"/>
                </a:solidFill>
                <a:latin typeface="+mj-ea"/>
                <a:ea typeface="+mj-ea"/>
              </a:rPr>
              <a:t>月</a:t>
            </a:r>
            <a:r>
              <a:rPr lang="en-US" altLang="ja-JP" sz="1600" dirty="0" smtClean="0">
                <a:solidFill>
                  <a:srgbClr val="FF0000"/>
                </a:solidFill>
                <a:latin typeface="+mj-ea"/>
                <a:ea typeface="+mj-ea"/>
              </a:rPr>
              <a:t>29</a:t>
            </a:r>
            <a:r>
              <a:rPr lang="ja-JP" altLang="en-US" sz="1600" dirty="0" smtClean="0">
                <a:solidFill>
                  <a:srgbClr val="FF0000"/>
                </a:solidFill>
                <a:latin typeface="+mj-ea"/>
                <a:ea typeface="+mj-ea"/>
              </a:rPr>
              <a:t>日</a:t>
            </a:r>
            <a:r>
              <a:rPr lang="ja-JP" altLang="en-US" sz="1600" dirty="0">
                <a:solidFill>
                  <a:srgbClr val="FF0000"/>
                </a:solidFill>
                <a:latin typeface="+mj-ea"/>
                <a:ea typeface="+mj-ea"/>
              </a:rPr>
              <a:t>まで）</a:t>
            </a:r>
            <a:endParaRPr lang="en-US" altLang="ja-JP" sz="16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8" name="テキスト ボックス 11"/>
          <p:cNvSpPr txBox="1">
            <a:spLocks noChangeArrowheads="1"/>
          </p:cNvSpPr>
          <p:nvPr/>
        </p:nvSpPr>
        <p:spPr bwMode="auto">
          <a:xfrm>
            <a:off x="3337814" y="5308612"/>
            <a:ext cx="3461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+mj-ea"/>
                <a:ea typeface="+mj-ea"/>
              </a:rPr>
              <a:t>（平成</a:t>
            </a:r>
            <a:r>
              <a:rPr lang="en-US" altLang="ja-JP" sz="1600" dirty="0">
                <a:solidFill>
                  <a:srgbClr val="FF0000"/>
                </a:solidFill>
                <a:latin typeface="+mj-ea"/>
                <a:ea typeface="+mj-ea"/>
              </a:rPr>
              <a:t>26</a:t>
            </a:r>
            <a:r>
              <a:rPr lang="ja-JP" altLang="en-US" sz="1600" dirty="0">
                <a:solidFill>
                  <a:srgbClr val="FF0000"/>
                </a:solidFill>
                <a:latin typeface="+mj-ea"/>
                <a:ea typeface="+mj-ea"/>
              </a:rPr>
              <a:t>年</a:t>
            </a:r>
            <a:r>
              <a:rPr lang="en-US" altLang="ja-JP" sz="1600" dirty="0">
                <a:solidFill>
                  <a:srgbClr val="FF0000"/>
                </a:solidFill>
                <a:latin typeface="+mj-ea"/>
                <a:ea typeface="+mj-ea"/>
              </a:rPr>
              <a:t>11</a:t>
            </a:r>
            <a:r>
              <a:rPr lang="ja-JP" altLang="en-US" sz="1600" dirty="0" smtClean="0">
                <a:solidFill>
                  <a:srgbClr val="FF0000"/>
                </a:solidFill>
                <a:latin typeface="+mj-ea"/>
                <a:ea typeface="+mj-ea"/>
              </a:rPr>
              <a:t>月</a:t>
            </a:r>
            <a:r>
              <a:rPr lang="en-US" altLang="ja-JP" sz="1600" dirty="0" smtClean="0">
                <a:solidFill>
                  <a:srgbClr val="FF0000"/>
                </a:solidFill>
                <a:latin typeface="+mj-ea"/>
                <a:ea typeface="+mj-ea"/>
              </a:rPr>
              <a:t>7</a:t>
            </a:r>
            <a:r>
              <a:rPr lang="ja-JP" altLang="en-US" sz="1600" dirty="0" smtClean="0">
                <a:solidFill>
                  <a:srgbClr val="FF0000"/>
                </a:solidFill>
                <a:latin typeface="+mj-ea"/>
                <a:ea typeface="+mj-ea"/>
              </a:rPr>
              <a:t>日まで）</a:t>
            </a:r>
            <a:endParaRPr lang="en-US" altLang="ja-JP" sz="16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29" name="直線矢印コネクタ 7"/>
          <p:cNvCxnSpPr>
            <a:cxnSpLocks noChangeShapeType="1"/>
          </p:cNvCxnSpPr>
          <p:nvPr/>
        </p:nvCxnSpPr>
        <p:spPr bwMode="auto">
          <a:xfrm>
            <a:off x="872570" y="3194445"/>
            <a:ext cx="0" cy="1332000"/>
          </a:xfrm>
          <a:prstGeom prst="straightConnector1">
            <a:avLst/>
          </a:prstGeom>
          <a:noFill/>
          <a:ln w="76200" algn="ctr">
            <a:solidFill>
              <a:srgbClr val="0070C0"/>
            </a:solidFill>
            <a:round/>
            <a:headEnd/>
            <a:tailEnd type="arrow" w="med" len="med"/>
          </a:ln>
        </p:spPr>
      </p:cxnSp>
      <p:cxnSp>
        <p:nvCxnSpPr>
          <p:cNvPr id="30" name="直線矢印コネクタ 7"/>
          <p:cNvCxnSpPr>
            <a:cxnSpLocks noChangeShapeType="1"/>
          </p:cNvCxnSpPr>
          <p:nvPr/>
        </p:nvCxnSpPr>
        <p:spPr bwMode="auto">
          <a:xfrm>
            <a:off x="888797" y="1398439"/>
            <a:ext cx="0" cy="1332000"/>
          </a:xfrm>
          <a:prstGeom prst="straightConnector1">
            <a:avLst/>
          </a:prstGeom>
          <a:noFill/>
          <a:ln w="76200" algn="ctr">
            <a:solidFill>
              <a:srgbClr val="0070C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12973365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rgbClr val="00FF0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vert="horz" wrap="square" lIns="17943" tIns="17943" rIns="0" bIns="45574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SｺﾞｼｯｸE" pitchFamily="50" charset="-128"/>
          </a:defRPr>
        </a:defPPr>
      </a:lstStyle>
    </a:spDef>
    <a:lnDef>
      <a:spPr bwMode="auto">
        <a:solidFill>
          <a:schemeClr val="bg1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5725</TotalTime>
  <Words>167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HGSｺﾞｼｯｸE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次期重点計画のポイント</dc:title>
  <dc:creator>行政情報システム室</dc:creator>
  <cp:lastModifiedBy>oohira</cp:lastModifiedBy>
  <cp:revision>388</cp:revision>
  <dcterms:created xsi:type="dcterms:W3CDTF">2009-01-22T11:32:37Z</dcterms:created>
  <dcterms:modified xsi:type="dcterms:W3CDTF">2014-09-30T02:28:04Z</dcterms:modified>
</cp:coreProperties>
</file>